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4"/>
  </p:notesMasterIdLst>
  <p:sldIdLst>
    <p:sldId id="256" r:id="rId3"/>
    <p:sldId id="268" r:id="rId4"/>
    <p:sldId id="259" r:id="rId5"/>
    <p:sldId id="260" r:id="rId6"/>
    <p:sldId id="287" r:id="rId7"/>
    <p:sldId id="280" r:id="rId8"/>
    <p:sldId id="292" r:id="rId9"/>
    <p:sldId id="278" r:id="rId10"/>
    <p:sldId id="281" r:id="rId11"/>
    <p:sldId id="293" r:id="rId12"/>
    <p:sldId id="282" r:id="rId13"/>
    <p:sldId id="294" r:id="rId14"/>
    <p:sldId id="283" r:id="rId15"/>
    <p:sldId id="288" r:id="rId16"/>
    <p:sldId id="286" r:id="rId17"/>
    <p:sldId id="295" r:id="rId18"/>
    <p:sldId id="285" r:id="rId19"/>
    <p:sldId id="296" r:id="rId20"/>
    <p:sldId id="284" r:id="rId21"/>
    <p:sldId id="289" r:id="rId22"/>
    <p:sldId id="271" r:id="rId23"/>
    <p:sldId id="272" r:id="rId24"/>
    <p:sldId id="273" r:id="rId25"/>
    <p:sldId id="274" r:id="rId26"/>
    <p:sldId id="290" r:id="rId27"/>
    <p:sldId id="275" r:id="rId28"/>
    <p:sldId id="291" r:id="rId29"/>
    <p:sldId id="264" r:id="rId30"/>
    <p:sldId id="265" r:id="rId31"/>
    <p:sldId id="26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BC8B3-054F-450C-8CC1-54DB5CF1EAC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B047-5C86-4482-B9BF-E90ED7A93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4096A-BB9A-44F7-BA37-E43D35D6A60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1" y="3045462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1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3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2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3367248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000000"/>
                </a:solidFill>
              </a:rPr>
              <a:pPr/>
              <a:t>2/18/2017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5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9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7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1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1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9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5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AADFD79-2244-4C51-8395-6A9B7EFBD235}" type="datetimeFigureOut">
              <a:rPr lang="en-US" smtClean="0">
                <a:solidFill>
                  <a:srgbClr val="FFFFFF"/>
                </a:solidFill>
              </a:rPr>
              <a:pPr/>
              <a:t>2/18/2017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91B704E-711B-4B95-BB2F-9F37BE632A8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41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SutonnyMJ" pitchFamily="2" charset="0"/>
                <a:cs typeface="SutonnyMJ" pitchFamily="2" charset="0"/>
              </a:rPr>
              <a:t>৮।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>
                <a:cs typeface="SutonnyMJ" pitchFamily="2" charset="0"/>
              </a:rPr>
              <a:t>Communication) : </a:t>
            </a:r>
            <a:endParaRPr lang="bn-IN" sz="3600" dirty="0" smtClean="0">
              <a:cs typeface="SutonnyMJ" pitchFamily="2" charset="0"/>
            </a:endParaRPr>
          </a:p>
          <a:p>
            <a:r>
              <a:rPr lang="en-US" sz="3600" dirty="0" smtClean="0"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mva‡bi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vbiZ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wYK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86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SutonnyMJ" pitchFamily="2" charset="0"/>
                <a:cs typeface="SutonnyMJ" pitchFamily="2" charset="0"/>
              </a:rPr>
              <a:t>৯।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(Coordination of early starting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Kvh©vewj‡Z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96" y="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5364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703" y="1071801"/>
            <a:ext cx="7696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10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bgbxqZv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latin typeface="+mj-lt"/>
                <a:cs typeface="SutonnyMJ" pitchFamily="2" charset="0"/>
              </a:rPr>
              <a:t>Flexibility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memgq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bgbxqZvi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LvB‡q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3118" y="3811012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1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>
                <a:latin typeface="+mj-lt"/>
                <a:cs typeface="SutonnyMJ" pitchFamily="2" charset="0"/>
              </a:rPr>
              <a:t>Team work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G‡K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4919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515034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12. 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cs typeface="SutonnyMJ" pitchFamily="2" charset="0"/>
              </a:rPr>
              <a:t>Reciprocal relationship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vwcZ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582" y="2888258"/>
            <a:ext cx="7640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13. 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fvimvg¨Zv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err="1">
                <a:cs typeface="SutonnyMJ" pitchFamily="2" charset="0"/>
              </a:rPr>
              <a:t>Equalibrium</a:t>
            </a:r>
            <a:r>
              <a:rPr lang="en-US" sz="3600" dirty="0">
                <a:cs typeface="SutonnyMJ" pitchFamily="2" charset="0"/>
              </a:rPr>
              <a:t>)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BDwb‡Ui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14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মতৈ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(</a:t>
            </a:r>
            <a:r>
              <a:rPr lang="en-US" sz="3600" dirty="0">
                <a:cs typeface="SutonnyMJ" pitchFamily="2" charset="0"/>
              </a:rPr>
              <a:t>Unity)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mdjZvi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DcbxZ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29308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6005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15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HK¨ (</a:t>
            </a:r>
            <a:r>
              <a:rPr lang="en-US" sz="4000" dirty="0">
                <a:latin typeface="+mj-lt"/>
                <a:cs typeface="SutonnyMJ" pitchFamily="2" charset="0"/>
              </a:rPr>
              <a:t>Unity of direction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  <a:endParaRPr lang="bn-IN" sz="4000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16.  Av‡`‡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HK¨ (</a:t>
            </a:r>
            <a:r>
              <a:rPr lang="en-US" sz="4000" dirty="0">
                <a:cs typeface="SutonnyMJ" pitchFamily="2" charset="0"/>
              </a:rPr>
              <a:t>Unity of command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^‡q Av‡`‡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K․kjMZ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4" y="-23446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6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9054"/>
            <a:ext cx="7848600" cy="54509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i="1" dirty="0" err="1" smtClean="0">
                <a:latin typeface="SutonnyMJ" pitchFamily="2" charset="0"/>
                <a:cs typeface="SutonnyMJ" pitchFamily="2" charset="0"/>
              </a:rPr>
              <a:t>mgš^qmva‡bi</a:t>
            </a:r>
            <a:r>
              <a:rPr lang="en-US" sz="16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6000" b="1" i="1" dirty="0"/>
              <a:t> </a:t>
            </a:r>
            <a:endParaRPr lang="bn-IN" sz="16000" b="1" i="1" dirty="0" smtClean="0"/>
          </a:p>
          <a:p>
            <a:pPr marL="0" indent="0" algn="ctr">
              <a:buNone/>
            </a:pPr>
            <a:r>
              <a:rPr lang="en-US" sz="8000" b="1" i="1" dirty="0" smtClean="0">
                <a:latin typeface="+mj-lt"/>
                <a:cs typeface="SutonnyMJ" pitchFamily="2" charset="0"/>
              </a:rPr>
              <a:t>Principles </a:t>
            </a:r>
            <a:r>
              <a:rPr lang="en-US" sz="8000" b="1" i="1" dirty="0">
                <a:latin typeface="+mj-lt"/>
                <a:cs typeface="SutonnyMJ" pitchFamily="2" charset="0"/>
              </a:rPr>
              <a:t>of Co-Ordination </a:t>
            </a:r>
            <a:endParaRPr lang="en-US" sz="8000" b="1" i="1" dirty="0" smtClean="0">
              <a:latin typeface="+mj-lt"/>
              <a:cs typeface="SutonnyMJ" pitchFamily="2" charset="0"/>
            </a:endParaRPr>
          </a:p>
          <a:p>
            <a:endParaRPr lang="en-US" sz="5100" b="1" i="1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SutonnyMJ" pitchFamily="2" charset="0"/>
                <a:cs typeface="SutonnyMJ" pitchFamily="2" charset="0"/>
              </a:rPr>
              <a:t>mgb¦q</a:t>
            </a:r>
            <a:r>
              <a:rPr lang="en-US" sz="1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9600" dirty="0" smtClean="0">
                <a:latin typeface="SutonnyMJ" pitchFamily="2" charset="0"/>
                <a:cs typeface="SutonnyMJ" pitchFamily="2" charset="0"/>
              </a:rPr>
              <a:t>প্রক্রিয়া </a:t>
            </a:r>
            <a:r>
              <a:rPr lang="en-US" sz="12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1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MÖnxZ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©| </a:t>
            </a:r>
            <a:endParaRPr lang="en-US" sz="1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96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11200" dirty="0"/>
              <a:t>.</a:t>
            </a:r>
            <a:r>
              <a:rPr lang="en-US" sz="11200" b="1" i="1" dirty="0" smtClean="0">
                <a:latin typeface="SutonnyMJ" pitchFamily="2" charset="0"/>
                <a:cs typeface="SutonnyMJ" pitchFamily="2" charset="0"/>
              </a:rPr>
              <a:t>`¶ †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112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avivevwnKZvi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112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112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112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Av‡`‡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bn-IN" sz="11200" b="1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112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112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bgbxqZvi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i="1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112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endParaRPr lang="en-US" sz="11200" dirty="0"/>
          </a:p>
          <a:p>
            <a:endParaRPr lang="en-US" sz="9600" dirty="0"/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525491" y="152400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9" y="3886199"/>
            <a:ext cx="29575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435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" y="533400"/>
            <a:ext cx="7772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`¶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latin typeface="+mj-lt"/>
                <a:cs typeface="SutonnyMJ" pitchFamily="2" charset="0"/>
              </a:rPr>
              <a:t>Principle of efficient communication) </a:t>
            </a:r>
            <a:r>
              <a:rPr lang="en-US" sz="2800" dirty="0" smtClean="0">
                <a:latin typeface="+mj-lt"/>
                <a:cs typeface="SutonnyMJ" pitchFamily="2" charset="0"/>
              </a:rPr>
              <a:t>:</a:t>
            </a:r>
            <a:endParaRPr lang="bn-IN" sz="2800" dirty="0" smtClean="0">
              <a:latin typeface="+mj-lt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e¨w³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Kv‡h©i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`¶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me©¯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`¶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Zzj‡Z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ivK‡Z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AeZ©gv‡b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609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0195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97511"/>
            <a:ext cx="77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avivevwnKZvi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endParaRPr lang="bn-IN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>
                <a:cs typeface="SutonnyMJ" pitchFamily="2" charset="0"/>
              </a:rPr>
              <a:t>Principle of continuity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Pvjyy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avivevwnKfv‡e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wbqwgZfv‡e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4966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95127"/>
            <a:ext cx="784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smtClean="0">
                <a:latin typeface="+mj-lt"/>
                <a:cs typeface="SutonnyMJ" pitchFamily="2" charset="0"/>
              </a:rPr>
              <a:t>Principle of early starting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Kvh©vewji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vcKxq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4. Av‡`‡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 smtClean="0">
                <a:latin typeface="+mj-lt"/>
                <a:cs typeface="SutonnyMJ" pitchFamily="2" charset="0"/>
              </a:rPr>
              <a:t>Principle of unity of command)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Av‡`‡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KZ…©K GKK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Av‡`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k`vb‡KB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Av‡`‡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Av‡`‡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Av‡`‡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H‡K¨i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8643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696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bgbxqZvi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cs typeface="SutonnyMJ" pitchFamily="2" charset="0"/>
              </a:rPr>
              <a:t>(</a:t>
            </a:r>
            <a:r>
              <a:rPr lang="en-US" sz="4000" dirty="0">
                <a:cs typeface="SutonnyMJ" pitchFamily="2" charset="0"/>
              </a:rPr>
              <a:t>Principle of flexibility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bgbxqZv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Lvwq‡q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¯’i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945" y="3840464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6.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g‡bvfv‡ei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cs typeface="SutonnyMJ" pitchFamily="2" charset="0"/>
              </a:rPr>
              <a:t>Principle of team spirit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GKÎ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m‡Pó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GKK `j-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—v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mdjZv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96" y="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7744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491" y="3810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latin typeface="+mj-lt"/>
                <a:cs typeface="SutonnyMJ" pitchFamily="2" charset="0"/>
              </a:rPr>
              <a:t>Principle of reciprocal relationship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mvdj¨vR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Af¨š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DcKi‡Yi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Z¡ivwš^Z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8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D‡Ï‡k¨i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HK¨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+mj-lt"/>
                <a:cs typeface="SutonnyMJ" pitchFamily="2" charset="0"/>
              </a:rPr>
              <a:t>(Principle of unity of objective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GK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AR©‡bi j‡¶¨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DcKiY‡K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D‡Ïk¨vR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-147088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663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98500"/>
            <a:ext cx="7708900" cy="5702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0" y="1011238"/>
            <a:ext cx="3317875" cy="25574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schemeClr val="bg1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2600" cy="157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5700" y="3073977"/>
            <a:ext cx="3581400" cy="18774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kern="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     </a:t>
            </a:r>
            <a:r>
              <a:rPr lang="en-US" sz="3600" kern="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beg </a:t>
            </a:r>
            <a:r>
              <a:rPr lang="en-US" sz="3600" kern="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Aa¨vq</a:t>
            </a:r>
            <a:r>
              <a:rPr lang="en-US" sz="3600" kern="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bn-IN" sz="3600" kern="0" dirty="0" smtClean="0">
              <a:solidFill>
                <a:prstClr val="black"/>
              </a:solidFill>
              <a:latin typeface="AtraiMJ" pitchFamily="2" charset="0"/>
              <a:cs typeface="AtraiMJ" pitchFamily="2" charset="0"/>
            </a:endParaRPr>
          </a:p>
          <a:p>
            <a:pPr>
              <a:defRPr/>
            </a:pPr>
            <a:r>
              <a:rPr lang="bn-IN" sz="4800" kern="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    </a:t>
            </a:r>
            <a:r>
              <a:rPr lang="en-US" sz="4800" kern="0" dirty="0" err="1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mgš^qmvab</a:t>
            </a:r>
            <a:r>
              <a:rPr lang="en-US" sz="4800" kern="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bn-IN" sz="4800" kern="0" dirty="0" smtClean="0">
              <a:solidFill>
                <a:prstClr val="black"/>
              </a:solidFill>
              <a:latin typeface="AtraiMJ" pitchFamily="2" charset="0"/>
            </a:endParaRPr>
          </a:p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ahoma" pitchFamily="34" charset="0"/>
              </a:rPr>
              <a:t>CO</a:t>
            </a:r>
            <a:r>
              <a:rPr lang="bn-IN" sz="3200" kern="0" dirty="0" smtClean="0">
                <a:solidFill>
                  <a:prstClr val="black"/>
                </a:solidFill>
                <a:latin typeface="Tahoma" pitchFamily="34" charset="0"/>
              </a:rPr>
              <a:t>-</a:t>
            </a:r>
            <a:r>
              <a:rPr lang="en-US" sz="3200" kern="0" dirty="0" smtClean="0">
                <a:solidFill>
                  <a:prstClr val="black"/>
                </a:solidFill>
                <a:latin typeface="Tahoma" pitchFamily="34" charset="0"/>
              </a:rPr>
              <a:t>ORDINATION </a:t>
            </a:r>
            <a:endParaRPr lang="en-US" sz="3200" kern="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231" y="1143000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9.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fvimv‡g¨i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(Principle of equilibrium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Dc-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10.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Principle of </a:t>
            </a:r>
            <a:r>
              <a:rPr lang="en-US" sz="2800" dirty="0" err="1">
                <a:latin typeface="+mj-lt"/>
                <a:cs typeface="SutonnyMJ" pitchFamily="2" charset="0"/>
              </a:rPr>
              <a:t>pursiveness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BDwb‡U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^‡qi 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we¯Ívi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endParaRPr lang="bn-IN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bxwZgvjvi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^‡qi K…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ZKvh©Zv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m¤¢e|  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4129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927"/>
            <a:ext cx="7543800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BhagirathiMJ" pitchFamily="2" charset="0"/>
                <a:cs typeface="BhagirathiMJ" pitchFamily="2" charset="0"/>
              </a:rPr>
              <a:t>                    </a:t>
            </a:r>
          </a:p>
          <a:p>
            <a:endParaRPr lang="bn-IN" sz="28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bn-IN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bn-IN" sz="2800" dirty="0" smtClean="0">
                <a:latin typeface="BhagirathiMJ" pitchFamily="2" charset="0"/>
                <a:cs typeface="BhagirathiMJ" pitchFamily="2" charset="0"/>
              </a:rPr>
              <a:t>                         শৃজনশীল প্রশ্নঃ</a:t>
            </a:r>
          </a:p>
          <a:p>
            <a:r>
              <a:rPr lang="en-US" sz="2800" dirty="0" err="1" smtClean="0">
                <a:latin typeface="BhagirathiMJ" pitchFamily="2" charset="0"/>
                <a:cs typeface="BhagirathiMJ" pitchFamily="2" charset="0"/>
              </a:rPr>
              <a:t>nvwZi</a:t>
            </a: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wSj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d¨vkbm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wjt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GKwU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ißvbxgyLx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cvkvK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wkí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|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cÖwZôvbwU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Ryb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gv‡m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30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nvRvi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c¨v›U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•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Zwii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cwiKíbv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K‡i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|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cÖ_g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10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w`‡bi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8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nvRvi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c¨v›U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•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Zwi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|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cieZ©x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10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w`‡b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9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nvRvi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c¨v›U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•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Zwi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,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gvm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k‡l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†`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Lv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28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nvRvi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c¨v›U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•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Zwi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n‡q‡Q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|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d‡j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cÖwZôvbwU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h_vmg‡q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evqv‡ii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AW©vi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mieivn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cv‡iwb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Ges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cÖPzi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jvKmv‡bi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m¤§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yLxb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|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ZvB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fwel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¨‡Z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cÖwZôvbwU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h_vmg‡q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mKj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wefv‡M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Kvh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©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m¤úv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`‡b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memgq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ms‡hvM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evov‡Z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Pvq</a:t>
            </a: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|</a:t>
            </a:r>
            <a:endParaRPr lang="bn-IN" sz="2800" dirty="0" smtClean="0">
              <a:latin typeface="BhagirathiMJ" pitchFamily="2" charset="0"/>
              <a:cs typeface="BhagirathiMJ" pitchFamily="2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(K)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mgš^q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Kx</a:t>
            </a: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?</a:t>
            </a:r>
            <a:endParaRPr lang="bn-IN" sz="2800" dirty="0" smtClean="0">
              <a:latin typeface="BhagirathiMJ" pitchFamily="2" charset="0"/>
              <a:cs typeface="BhagirathiMJ" pitchFamily="2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(L)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mgš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^‡qi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c~e©kZ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©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ej‡Z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evS</a:t>
            </a: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?</a:t>
            </a:r>
            <a:endParaRPr lang="bn-IN" sz="2800" dirty="0" smtClean="0">
              <a:latin typeface="BhagirathiMJ" pitchFamily="2" charset="0"/>
              <a:cs typeface="BhagirathiMJ" pitchFamily="2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(M)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mgš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^‡qi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Kvb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bxwZi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AeZ©gv‡b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nvwZi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wSj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d¨vkbm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wjt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jvKvm‡bi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m¤§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yLxb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?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e¨vL¨v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Ki</a:t>
            </a: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|</a:t>
            </a:r>
            <a:endParaRPr lang="bn-IN" sz="2800" dirty="0" smtClean="0">
              <a:latin typeface="BhagirathiMJ" pitchFamily="2" charset="0"/>
              <a:cs typeface="BhagirathiMJ" pitchFamily="2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(N)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Kvh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©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m¤úv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`‡b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mKj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wefv‡M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ms‡hvM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evov‡bvi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wel‡q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nvwZi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wSj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d¨vkbm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&amp;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wjt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KZ…©K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M„nxZ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wm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×‡š—i †h․w³KZv </a:t>
            </a:r>
            <a:r>
              <a:rPr lang="en-US" sz="2800" dirty="0" err="1">
                <a:latin typeface="BhagirathiMJ" pitchFamily="2" charset="0"/>
                <a:cs typeface="BhagirathiMJ" pitchFamily="2" charset="0"/>
              </a:rPr>
              <a:t>e¨vL¨v</a:t>
            </a:r>
            <a:r>
              <a:rPr lang="en-US" sz="2800" dirty="0">
                <a:latin typeface="BhagirathiMJ" pitchFamily="2" charset="0"/>
                <a:cs typeface="BhagirathiMJ" pitchFamily="2" charset="0"/>
              </a:rPr>
              <a:t> Ki|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783"/>
            <a:ext cx="1219200" cy="8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5929745" y="214436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13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10599" cy="6617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bn-IN" sz="4000" dirty="0" smtClean="0">
                <a:latin typeface="SutonnyMJ" pitchFamily="2" charset="0"/>
                <a:cs typeface="KongshoMJ" pitchFamily="2" charset="0"/>
              </a:rPr>
              <a:t>ঃ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ms†hvM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  <a:cs typeface="KongshoMJ" pitchFamily="2" charset="0"/>
            </a:endParaRPr>
          </a:p>
          <a:p>
            <a:endParaRPr lang="bn-IN" sz="4000" dirty="0" smtClean="0">
              <a:latin typeface="SutonnyMJ" pitchFamily="2" charset="0"/>
              <a:cs typeface="Kongsho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KongshoMJ" pitchFamily="2" charset="0"/>
            </a:endParaRPr>
          </a:p>
          <a:p>
            <a:endParaRPr lang="bn-IN" sz="4000" dirty="0" smtClean="0">
              <a:latin typeface="SutonnyMJ" pitchFamily="2" charset="0"/>
              <a:cs typeface="Kongsho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c~e©kZ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kZ©vewj‡K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c~e©kZ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c~e©kZ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0"/>
            <a:ext cx="6796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277707" y="137160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77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0999"/>
            <a:ext cx="8458200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SutonnyAMJ" pitchFamily="2" charset="0"/>
                <a:cs typeface="SutonnyAMJ" pitchFamily="2" charset="0"/>
              </a:rPr>
              <a:t>M. </a:t>
            </a:r>
            <a:r>
              <a:rPr lang="en-US" sz="4400" dirty="0" err="1" smtClean="0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ïiæ‡ZB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^‡qi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nIqvq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wSj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d¨vkbm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&amp;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wjt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AW©vi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mieivn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jvKmv‡bi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m¤§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yLxb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ev¯Íevq‡bi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†h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mgš^q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^‡qi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endParaRPr lang="bn-IN" sz="28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 smtClean="0">
                <a:latin typeface="SutonnyAMJ" pitchFamily="2" charset="0"/>
                <a:cs typeface="SutonnyAMJ" pitchFamily="2" charset="0"/>
              </a:rPr>
              <a:t>Abyaveb</a:t>
            </a:r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: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cwieKíbv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gvZv‡eK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PvB‡j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wffvM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Dc-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DcKi‡Yi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mgš^q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Pvjy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Ae¨vnZ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ivL‡Z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Kvh©vewj‡Z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ïiæ‡ZB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^‡qi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nvIqvq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wSj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d¨vkbm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&amp;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wjt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Ryb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30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nvRvi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c¨v›U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Zwii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10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Kg c‡¶ 10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nvRvi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c¨v›U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¯‘Z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vK‡jI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n‡q‡Q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gvÎ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8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nvRvi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wcm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^‡qi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2" y="0"/>
            <a:ext cx="5495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248400" y="190500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136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382000" cy="6863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Pvjy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M‡j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cÖwZôvbwU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Drcv`b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j¶¨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gvÎv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AR©b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Ki‡Z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cvi‡Zv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| </a:t>
            </a:r>
            <a:endParaRPr lang="bn-IN" sz="3200" dirty="0" smtClean="0">
              <a:latin typeface="AtraiMJ" pitchFamily="2" charset="0"/>
              <a:cs typeface="KongshoMJ" pitchFamily="2" charset="0"/>
            </a:endParaRPr>
          </a:p>
          <a:p>
            <a:r>
              <a:rPr lang="bn-IN" sz="4800" dirty="0" smtClean="0">
                <a:latin typeface="AtraiMJ" pitchFamily="2" charset="0"/>
                <a:cs typeface="AtraiMJ" pitchFamily="2" charset="0"/>
              </a:rPr>
              <a:t>   </a:t>
            </a:r>
            <a:r>
              <a:rPr lang="en-US" sz="48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latin typeface="AtraiMJ" pitchFamily="2" charset="0"/>
                <a:cs typeface="AtraiMJ" pitchFamily="2" charset="0"/>
              </a:rPr>
              <a:t>cÖ‡qvM</a:t>
            </a:r>
            <a:r>
              <a:rPr lang="en-US" sz="48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: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ïiæ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†_‡K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mgš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^‡qi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bxwZ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cvwjZ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bv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nIqvq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nvwZi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wSj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d¨vkbm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wjt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cwiKíbv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Abyhvqx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Ryb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gv‡m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30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nvRvi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wcm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c¨v›U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•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Zwi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Ki‡Z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cv‡iwb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Ges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mgq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AW©vi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mieivn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Ki‡Z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cv‡iwb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| †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gvU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K_v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ïiæ‡Z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mgš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^‡qi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bxwZ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cvwjZ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bv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nIqvq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nvwZi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wSj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d¨vkmb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wjt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mgq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c¨v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‡›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Ui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AW©vi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mieiv‡n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e¨_©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n‡q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jvKmv‡bi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m¤§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yLxb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n</a:t>
            </a:r>
            <a:endParaRPr lang="bn-IN" sz="3200" dirty="0" smtClean="0">
              <a:latin typeface="AtraiMJ" pitchFamily="2" charset="0"/>
              <a:cs typeface="KongshoMJ" pitchFamily="2" charset="0"/>
            </a:endParaRPr>
          </a:p>
          <a:p>
            <a:r>
              <a:rPr lang="en-US" sz="4000" dirty="0" smtClean="0">
                <a:latin typeface="AtraiMJ" pitchFamily="2" charset="0"/>
                <a:cs typeface="AtraiMJ" pitchFamily="2" charset="0"/>
              </a:rPr>
              <a:t>N. </a:t>
            </a:r>
            <a:r>
              <a:rPr lang="en-US" sz="4000" dirty="0" err="1" smtClean="0">
                <a:latin typeface="AtraiMJ" pitchFamily="2" charset="0"/>
                <a:cs typeface="AtraiMJ" pitchFamily="2" charset="0"/>
              </a:rPr>
              <a:t>Ávb</a:t>
            </a:r>
            <a:r>
              <a:rPr lang="en-US" sz="40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: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Kvh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©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m¤úv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`‡b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cÖwZôv‡bi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mKj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wefv‡M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ms‡hvM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evov‡bvi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wel‡q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nvwZi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wSj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d¨vkbm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&amp; 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wjt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KZ…©K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M„wnZ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wm×vš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—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h_v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_© I hyw³m½Z| ‡h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cÖwµqvq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cÖwZôv‡bi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wefvM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I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Dc-wefv‡Mi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g‡a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¨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mve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©¶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wYK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†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hvMv‡hvM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i¶v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Kiv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Zv‡K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mgš^q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mvab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ejv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200" dirty="0" err="1" smtClean="0">
                <a:latin typeface="AtraiMJ" pitchFamily="2" charset="0"/>
                <a:cs typeface="AtraiMJ" pitchFamily="2" charset="0"/>
              </a:rPr>
              <a:t>nq</a:t>
            </a:r>
            <a:r>
              <a:rPr lang="en-US" sz="3200" dirty="0" smtClean="0">
                <a:latin typeface="AtraiMJ" pitchFamily="2" charset="0"/>
                <a:cs typeface="AtraiMJ" pitchFamily="2" charset="0"/>
              </a:rPr>
              <a:t>|  </a:t>
            </a:r>
            <a:endParaRPr lang="bn-IN" sz="3200" dirty="0" smtClean="0">
              <a:latin typeface="AtraiMJ" pitchFamily="2" charset="0"/>
              <a:cs typeface="Kongsho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609600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400800" y="608013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653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1"/>
            <a:ext cx="8229600" cy="6309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&amp;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 I hyw³m½Z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Dcwefv‡Mi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30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cieZ©x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9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me©‡kl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28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AW©vi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gvÎv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fwel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msµvš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I †h․w³K|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6456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527" y="304800"/>
            <a:ext cx="8001000" cy="6494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     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evov‡bvi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 I hyw³m½Z| ‡h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wYK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  <a:endParaRPr lang="bn-IN" sz="3200" dirty="0" smtClean="0">
              <a:latin typeface="SutonnyMJ" pitchFamily="2" charset="0"/>
              <a:cs typeface="Kongsho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sz="3200" dirty="0" smtClean="0">
              <a:latin typeface="SutonnyMJ" pitchFamily="2" charset="0"/>
              <a:cs typeface="Kongsho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evov‡bvi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 I hyw³m½Z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Dcwefv‡Mi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30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c¨v›U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" y="-120968"/>
            <a:ext cx="609600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-183833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93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091" y="533400"/>
            <a:ext cx="7848600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তৈ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cieZ©x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10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9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me©‡kl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28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AW©vi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`‡bi j¶¨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gvÎv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fwel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¨‡Z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Dc-wefv‡Mi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msµvš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nvwZi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wSj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d¨vkbm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wjt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¤§Z I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যৌ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w³K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5" y="0"/>
            <a:ext cx="805905" cy="7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1172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5553"/>
            <a:ext cx="1063625" cy="9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5138"/>
            <a:ext cx="104394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0" y="228601"/>
            <a:ext cx="1304280" cy="116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562100" y="-304800"/>
            <a:ext cx="6959600" cy="205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087091" y="2590799"/>
            <a:ext cx="5029200" cy="3962399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000" b="1" dirty="0">
                <a:solidFill>
                  <a:srgbClr val="FFFFFF"/>
                </a:solidFill>
                <a:latin typeface="SutonnyMJ" pitchFamily="2" charset="0"/>
              </a:rPr>
              <a:t>        </a:t>
            </a:r>
          </a:p>
          <a:p>
            <a:pPr algn="ctr">
              <a:defRPr/>
            </a:pPr>
            <a:endParaRPr lang="en-US" sz="5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bn-IN" sz="1100" b="1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endParaRPr lang="bn-IN" sz="1100" b="1" dirty="0">
              <a:solidFill>
                <a:srgbClr val="7030A0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</a:rPr>
              <a:t>                         </a:t>
            </a:r>
            <a:endParaRPr lang="bn-IN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 smtClean="0">
                <a:solidFill>
                  <a:prstClr val="black"/>
                </a:solidFill>
              </a:rPr>
              <a:t>                         </a:t>
            </a:r>
          </a:p>
          <a:p>
            <a:pPr algn="ctr">
              <a:defRPr/>
            </a:pPr>
            <a:endParaRPr lang="bn-IN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 smtClean="0">
                <a:solidFill>
                  <a:prstClr val="black"/>
                </a:solidFill>
              </a:rPr>
              <a:t>মোট  </a:t>
            </a:r>
            <a:r>
              <a:rPr lang="en-US" sz="2800" dirty="0">
                <a:solidFill>
                  <a:prstClr val="black"/>
                </a:solidFill>
              </a:rPr>
              <a:t>৫</a:t>
            </a:r>
            <a:r>
              <a:rPr lang="bn-IN" sz="2800" dirty="0">
                <a:solidFill>
                  <a:prstClr val="black"/>
                </a:solidFill>
              </a:rPr>
              <a:t>দিন ক্লাসে অধ্যায়টি পড়ানো হবে।    </a:t>
            </a:r>
            <a:endParaRPr lang="bn-IN" sz="28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32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</a:t>
            </a:r>
            <a:r>
              <a:rPr lang="bn-IN" sz="24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আজকের </a:t>
            </a:r>
            <a:r>
              <a:rPr lang="bn-IN" sz="24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পাঠঃ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     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bn-IN" sz="3200" b="1" dirty="0">
              <a:solidFill>
                <a:prstClr val="black"/>
              </a:solidFill>
              <a:latin typeface="SutonnyMJ" pitchFamily="2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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mgš^qmva‡bi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aviYv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e¨vL¨v</a:t>
            </a:r>
            <a:endParaRPr lang="bn-IN" sz="2800" dirty="0" smtClean="0">
              <a:solidFill>
                <a:prstClr val="black"/>
              </a:solidFill>
              <a:latin typeface="AtraiMJ" pitchFamily="2" charset="0"/>
              <a:cs typeface="Atrai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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mgš^qmva‡bi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bxwZ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¸‡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jv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e¨vL¨v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bn-IN" sz="2800" dirty="0" smtClean="0">
              <a:solidFill>
                <a:prstClr val="black"/>
              </a:solidFill>
              <a:latin typeface="AtraiMJ" pitchFamily="2" charset="0"/>
              <a:cs typeface="Atrai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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mgš^qmva‡bi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¸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iæZ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¡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e¨vL¨v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bn-IN" sz="2800" dirty="0" smtClean="0">
              <a:solidFill>
                <a:prstClr val="black"/>
              </a:solidFill>
              <a:latin typeface="AtraiMJ" pitchFamily="2" charset="0"/>
              <a:cs typeface="AtraiMJ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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Kvh©Ki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mgš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^‡qi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Dcvq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/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c~e©kZ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©¸‡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jv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e¨vL¨v</a:t>
            </a:r>
            <a:r>
              <a:rPr lang="en-US" sz="2800" dirty="0">
                <a:solidFill>
                  <a:prstClr val="black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AtraiMJ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 </a:t>
            </a:r>
            <a:endParaRPr lang="bn-IN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</a:t>
            </a: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sym typeface="Wingdings 2"/>
              </a:rPr>
              <a:t>  </a:t>
            </a:r>
          </a:p>
          <a:p>
            <a:pPr algn="ctr">
              <a:defRPr/>
            </a:pPr>
            <a:r>
              <a:rPr lang="bn-IN" sz="20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</a:t>
            </a:r>
            <a:r>
              <a:rPr lang="bn-IN" sz="3200" dirty="0">
                <a:solidFill>
                  <a:prstClr val="black"/>
                </a:solidFill>
              </a:rPr>
              <a:t>                          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/>
            </a:r>
            <a:b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900"/>
            <a:ext cx="1028700" cy="12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799"/>
            <a:ext cx="3835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uccess\Downloads\can-stock-photo_csp11917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553691" cy="46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2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5" y="1524000"/>
            <a:ext cx="74075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066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364" y="2362200"/>
            <a:ext cx="251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6000" b="1" dirty="0" smtClean="0">
                <a:solidFill>
                  <a:prstClr val="black"/>
                </a:solidFill>
                <a:latin typeface="SutonnyMJ"/>
              </a:rPr>
              <a:t>a</a:t>
            </a:r>
            <a:endParaRPr lang="en-US" sz="6000" dirty="0" smtClean="0">
              <a:solidFill>
                <a:prstClr val="black"/>
              </a:solidFill>
            </a:endParaRPr>
          </a:p>
          <a:p>
            <a:pPr algn="ctr" eaLnBrk="0" fontAlgn="base" hangingPunct="0"/>
            <a:r>
              <a:rPr lang="en-US" sz="6000" b="1" dirty="0" smtClean="0">
                <a:solidFill>
                  <a:prstClr val="black"/>
                </a:solidFill>
                <a:latin typeface="SutonnyMJ"/>
              </a:rPr>
              <a:t>b¨</a:t>
            </a:r>
            <a:endParaRPr lang="en-US" sz="6000" dirty="0" smtClean="0">
              <a:solidFill>
                <a:prstClr val="black"/>
              </a:solidFill>
            </a:endParaRPr>
          </a:p>
          <a:p>
            <a:pPr algn="ctr" eaLnBrk="0" fontAlgn="base" hangingPunct="0"/>
            <a:r>
              <a:rPr lang="en-US" sz="6000" b="1" dirty="0" err="1" smtClean="0">
                <a:solidFill>
                  <a:prstClr val="black"/>
                </a:solidFill>
                <a:latin typeface="SutonnyMJ"/>
              </a:rPr>
              <a:t>ev</a:t>
            </a:r>
            <a:endParaRPr lang="en-US" sz="6000" b="1" dirty="0" smtClean="0">
              <a:solidFill>
                <a:prstClr val="black"/>
              </a:solidFill>
              <a:latin typeface="SutonnyMJ"/>
            </a:endParaRPr>
          </a:p>
          <a:p>
            <a:pPr algn="ctr" eaLnBrk="0" fontAlgn="base" hangingPunct="0"/>
            <a:r>
              <a:rPr lang="en-US" sz="6000" b="1" dirty="0" smtClean="0">
                <a:solidFill>
                  <a:prstClr val="black"/>
                </a:solidFill>
                <a:latin typeface="SutonnyMJ"/>
              </a:rPr>
              <a:t>`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752600" cy="157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8613" y="312738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4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0888" y="2598738"/>
            <a:ext cx="7935912" cy="3421062"/>
            <a:chOff x="1938247" y="2939624"/>
            <a:chExt cx="4139711" cy="461665"/>
          </a:xfrm>
        </p:grpSpPr>
        <p:sp>
          <p:nvSpPr>
            <p:cNvPr id="9" name="Sun 8"/>
            <p:cNvSpPr/>
            <p:nvPr/>
          </p:nvSpPr>
          <p:spPr>
            <a:xfrm>
              <a:off x="1938247" y="3018032"/>
              <a:ext cx="443037" cy="380900"/>
            </a:xfrm>
            <a:prstGeom prst="su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2271133" y="2939624"/>
              <a:ext cx="380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3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179762"/>
            <a:ext cx="700563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85800"/>
            <a:ext cx="7772400" cy="5715000"/>
          </a:xfrm>
        </p:spPr>
        <p:txBody>
          <a:bodyPr>
            <a:normAutofit lnSpcReduction="10000"/>
          </a:bodyPr>
          <a:lstStyle/>
          <a:p>
            <a:r>
              <a:rPr lang="en-US" sz="36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mgš^qmva‡bi</a:t>
            </a:r>
            <a:r>
              <a:rPr lang="en-US" sz="36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endParaRPr lang="bn-IN" sz="3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Concept </a:t>
            </a:r>
            <a:r>
              <a:rPr lang="en-US" sz="3600" b="1" i="1" dirty="0">
                <a:solidFill>
                  <a:schemeClr val="tx1"/>
                </a:solidFill>
                <a:latin typeface="+mj-lt"/>
                <a:cs typeface="SutonnyMJ" pitchFamily="2" charset="0"/>
              </a:rPr>
              <a:t>of Co-Ordination </a:t>
            </a:r>
            <a:endParaRPr lang="en-US" sz="3600" dirty="0">
              <a:solidFill>
                <a:schemeClr val="tx1"/>
              </a:solidFill>
              <a:latin typeface="+mj-lt"/>
              <a:cs typeface="SutonnyMJ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বিভিন্ন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bn-IN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প্রক্রিয়ার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ga¨Kvi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প্রক্রিয়া।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l"/>
            <a:endParaRPr lang="bn-IN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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DcKi‡Yi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;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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j‡¶¨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Dc-wefv‡M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HK¨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;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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©¶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wYK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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wewfboe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mgb¦q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`‡j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HK¨e×fv‡e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073" y="533400"/>
            <a:ext cx="807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bn-IN" dirty="0" smtClean="0"/>
              <a:t>                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mgš^qmva‡bi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বৈ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wkó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200" dirty="0" smtClean="0">
                <a:latin typeface="+mj-lt"/>
                <a:cs typeface="SutonnyMJ" pitchFamily="2" charset="0"/>
              </a:rPr>
              <a:t>Features </a:t>
            </a:r>
            <a:r>
              <a:rPr lang="en-US" sz="3200" dirty="0">
                <a:latin typeface="+mj-lt"/>
                <a:cs typeface="SutonnyMJ" pitchFamily="2" charset="0"/>
              </a:rPr>
              <a:t>of </a:t>
            </a:r>
            <a:r>
              <a:rPr lang="en-US" sz="3200" dirty="0" smtClean="0">
                <a:latin typeface="+mj-lt"/>
                <a:cs typeface="SutonnyMJ" pitchFamily="2" charset="0"/>
              </a:rPr>
              <a:t>Co-Ordination</a:t>
            </a:r>
            <a:endParaRPr lang="bn-IN" sz="3200" dirty="0" smtClean="0">
              <a:latin typeface="+mj-lt"/>
              <a:cs typeface="SutonnyMJ" pitchFamily="2" charset="0"/>
            </a:endParaRPr>
          </a:p>
          <a:p>
            <a:r>
              <a:rPr lang="en-US" sz="3200" dirty="0" smtClean="0">
                <a:latin typeface="+mj-lt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mgb¦q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K․kjMZ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Dc-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Acwimxg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‣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বৈ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1. 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(Group effort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cÖ‡Póvi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AR©‡bi j‡¶¨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HK¨ I k„“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32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2.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avivevwnK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Continuous process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avivevwnK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cªwZôv‡bi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mPj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avivevwnKfv‡e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173" y="3352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৩।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e¨vwß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Scope)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me©¯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DcwefvM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7" y="-1524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0591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145" y="4572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৪।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cs typeface="SutonnyMJ" pitchFamily="2" charset="0"/>
              </a:rPr>
              <a:t>Direction)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EaŸ©Zb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KZ„©K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c`Ë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¥¯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Íixq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cu․Qv‡bvi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৫।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(</a:t>
            </a:r>
            <a:r>
              <a:rPr lang="en-US" sz="3200" dirty="0">
                <a:latin typeface="+mj-lt"/>
                <a:cs typeface="SutonnyMJ" pitchFamily="2" charset="0"/>
              </a:rPr>
              <a:t>Responsibility)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D‛P¯Í‡i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D‛P¯Í‡ii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KZ…©K me©¯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-22896"/>
            <a:ext cx="82061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40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6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¶¨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vwfgyLx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latin typeface="+mj-lt"/>
                <a:cs typeface="SutonnyMJ" pitchFamily="2" charset="0"/>
              </a:rPr>
              <a:t>Goal oriented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cªwZôv‡bi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j‡¶¨i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hvMm~Î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j¶¨‡K †K›`ª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 startAt="6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>
                <a:cs typeface="SutonnyMJ" pitchFamily="2" charset="0"/>
              </a:rPr>
              <a:t>(Relation among other activities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K․kjMZ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ZvB‡Zv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©|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96" y="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0"/>
            <a:ext cx="2590800" cy="608013"/>
          </a:xfrm>
          <a:prstGeom prst="flowChartPunchedTape">
            <a:avLst/>
          </a:prstGeom>
          <a:gradFill flip="none" rotWithShape="1">
            <a:gsLst>
              <a:gs pos="0">
                <a:srgbClr val="8064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064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064A2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51403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2754</Words>
  <Application>Microsoft Office PowerPoint</Application>
  <PresentationFormat>On-screen Show (4:3)</PresentationFormat>
  <Paragraphs>163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12_Office Theme</vt:lpstr>
      <vt:lpstr>1_BlackTie</vt:lpstr>
      <vt:lpstr>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43</cp:revision>
  <dcterms:created xsi:type="dcterms:W3CDTF">2006-08-16T00:00:00Z</dcterms:created>
  <dcterms:modified xsi:type="dcterms:W3CDTF">2017-02-18T03:14:08Z</dcterms:modified>
</cp:coreProperties>
</file>