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4" r:id="rId5"/>
    <p:sldId id="258" r:id="rId6"/>
    <p:sldId id="259" r:id="rId7"/>
    <p:sldId id="260" r:id="rId8"/>
    <p:sldId id="268" r:id="rId9"/>
    <p:sldId id="267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DEB4-2B36-4E23-945F-DE6ED46DAB10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D74C-874E-4544-8CB2-EFEADD32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Copy of PICT0062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143000" y="1752600"/>
            <a:ext cx="6781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(K):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676401" y="1830388"/>
          <a:ext cx="5867400" cy="4064000"/>
        </p:xfrm>
        <a:graphic>
          <a:graphicData uri="http://schemas.openxmlformats.org/presentationml/2006/ole">
            <p:oleObj spid="_x0000_s2050" name="Equation" r:id="rId3" imgW="97776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(K):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14400" y="1066800"/>
          <a:ext cx="4724400" cy="4351928"/>
        </p:xfrm>
        <a:graphic>
          <a:graphicData uri="http://schemas.openxmlformats.org/presentationml/2006/ole">
            <p:oleObj spid="_x0000_s4098" name="Equation" r:id="rId3" imgW="1346040" imgH="213336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5410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58+84+160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=302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697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(L):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600200" y="1828800"/>
          <a:ext cx="5562600" cy="4400550"/>
        </p:xfrm>
        <a:graphic>
          <a:graphicData uri="http://schemas.openxmlformats.org/presentationml/2006/ole">
            <p:oleObj spid="_x0000_s25603" name="Equation" r:id="rId3" imgW="2438280" imgH="2133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(M):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838200" y="1371600"/>
          <a:ext cx="5981700" cy="4064000"/>
        </p:xfrm>
        <a:graphic>
          <a:graphicData uri="http://schemas.openxmlformats.org/presentationml/2006/ole">
            <p:oleObj spid="_x0000_s26627" name="Equation" r:id="rId3" imgW="1981080" imgH="134604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56388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g¨vwÆ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Ae¨wZµwg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(M):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fzw³¸‡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mn¸YK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36-25) 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12-5)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5-3)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= 11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24-15)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12-3)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5-2)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= -9                       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10-9)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5-3)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= 1                       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838200"/>
          <a:ext cx="838200" cy="812800"/>
        </p:xfrm>
        <a:graphic>
          <a:graphicData uri="http://schemas.openxmlformats.org/presentationml/2006/ole">
            <p:oleObj spid="_x0000_s29698" name="Equation" r:id="rId3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(M):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mn¸YK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g¨vwÆ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· ,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adj.A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48325" y="1389063"/>
          <a:ext cx="2284413" cy="1619250"/>
        </p:xfrm>
        <a:graphic>
          <a:graphicData uri="http://schemas.openxmlformats.org/presentationml/2006/ole">
            <p:oleObj spid="_x0000_s27650" name="Equation" r:id="rId3" imgW="1002960" imgH="711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4343400"/>
          <a:ext cx="2760662" cy="1736279"/>
        </p:xfrm>
        <a:graphic>
          <a:graphicData uri="http://schemas.openxmlformats.org/presentationml/2006/ole">
            <p:oleObj spid="_x0000_s27653" name="Equation" r:id="rId4" imgW="1130040" imgH="7110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687638"/>
          <a:ext cx="2305050" cy="2136775"/>
        </p:xfrm>
        <a:graphic>
          <a:graphicData uri="http://schemas.openxmlformats.org/presentationml/2006/ole">
            <p:oleObj spid="_x0000_s27654" name="Equation" r:id="rId5" imgW="104112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(M):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406650" y="1830388"/>
          <a:ext cx="4329113" cy="4064000"/>
        </p:xfrm>
        <a:graphic>
          <a:graphicData uri="http://schemas.openxmlformats.org/presentationml/2006/ole">
            <p:oleObj spid="_x0000_s28674" name="Equation" r:id="rId3" imgW="1244520" imgH="1168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524000"/>
          <a:ext cx="2819400" cy="1949216"/>
        </p:xfrm>
        <a:graphic>
          <a:graphicData uri="http://schemas.openxmlformats.org/presentationml/2006/ole">
            <p:oleObj spid="_x0000_s30722" name="Equation" r:id="rId3" imgW="1028520" imgH="711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1676400"/>
          <a:ext cx="2743200" cy="487680"/>
        </p:xfrm>
        <a:graphic>
          <a:graphicData uri="http://schemas.openxmlformats.org/presentationml/2006/ole">
            <p:oleObj spid="_x0000_s30723" name="Equation" r:id="rId4" imgW="11430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সারমর্ম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শির্ক্ষাথীরা</a:t>
            </a:r>
            <a:r>
              <a:rPr lang="en-US" dirty="0" smtClean="0"/>
              <a:t>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ব্যবহার,সংজ্ঞা</a:t>
            </a:r>
            <a:r>
              <a:rPr lang="en-US" dirty="0" smtClean="0"/>
              <a:t> ও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 </a:t>
            </a: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ভালভাবে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ও </a:t>
            </a:r>
            <a:r>
              <a:rPr lang="en-US" dirty="0" err="1" smtClean="0"/>
              <a:t>বুঝে</a:t>
            </a:r>
            <a:r>
              <a:rPr lang="en-US" dirty="0" smtClean="0"/>
              <a:t> </a:t>
            </a:r>
            <a:r>
              <a:rPr lang="en-US" dirty="0" err="1" smtClean="0"/>
              <a:t>আগামী</a:t>
            </a:r>
            <a:r>
              <a:rPr lang="en-US" dirty="0" smtClean="0"/>
              <a:t>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 ।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ª·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wbY©vqK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¤§`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AvwZKzi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ingvb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MwYZ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01740865259 / 01925733916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pic>
        <p:nvPicPr>
          <p:cNvPr id="5" name="Picture 6" descr="Picture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5676901" y="1028699"/>
            <a:ext cx="2667000" cy="3352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সমাপ্তি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dirty="0" smtClean="0"/>
              <a:t>…          ?</a:t>
            </a:r>
          </a:p>
          <a:p>
            <a:pPr>
              <a:buNone/>
            </a:pPr>
            <a:r>
              <a:rPr lang="en-US" sz="8800" dirty="0" smtClean="0"/>
              <a:t>      </a:t>
            </a:r>
            <a:r>
              <a:rPr lang="en-US" sz="8800" dirty="0" err="1" smtClean="0"/>
              <a:t>ধন্যবাদ</a:t>
            </a:r>
            <a:endParaRPr lang="en-US" sz="8800" dirty="0" smtClean="0"/>
          </a:p>
          <a:p>
            <a:pPr>
              <a:buNone/>
            </a:pPr>
            <a:r>
              <a:rPr lang="en-US" sz="8800" dirty="0"/>
              <a:t> </a:t>
            </a:r>
            <a:r>
              <a:rPr lang="en-US" sz="8800" dirty="0" smtClean="0"/>
              <a:t> </a:t>
            </a:r>
          </a:p>
          <a:p>
            <a:endParaRPr lang="en-US" sz="8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ভূমিকা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r>
              <a:rPr lang="en-US" dirty="0"/>
              <a:t> </a:t>
            </a:r>
            <a:r>
              <a:rPr lang="en-US" dirty="0" smtClean="0"/>
              <a:t>ও </a:t>
            </a:r>
            <a:r>
              <a:rPr lang="en-US" dirty="0" err="1" smtClean="0"/>
              <a:t>সংরক্ষনের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সর্বদা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  <a:r>
              <a:rPr lang="en-US" dirty="0" err="1" smtClean="0"/>
              <a:t>অবলম্বন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 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সংগৃহিত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এমনভাবে</a:t>
            </a:r>
            <a:r>
              <a:rPr lang="en-US" dirty="0" smtClean="0"/>
              <a:t>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সাজানো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যাতে</a:t>
            </a:r>
            <a:r>
              <a:rPr lang="en-US" dirty="0" smtClean="0"/>
              <a:t>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উক্ত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বুঝা</a:t>
            </a:r>
            <a:r>
              <a:rPr lang="en-US" dirty="0" smtClean="0"/>
              <a:t> ও </a:t>
            </a:r>
            <a:r>
              <a:rPr lang="en-US" dirty="0" err="1" smtClean="0"/>
              <a:t>বিশ্লেষণকরা</a:t>
            </a:r>
            <a:r>
              <a:rPr lang="en-US" dirty="0" smtClean="0"/>
              <a:t> </a:t>
            </a:r>
            <a:r>
              <a:rPr lang="en-US" dirty="0" err="1" smtClean="0"/>
              <a:t>সহজতর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MwYZwe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Rgm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Rv‡md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wmj‡fëvi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1850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ª: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b|cieZx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©‡Z 1853wLª: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Av_v©i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Kwj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Zvrch©mn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b|g¨vwU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Amvgvb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Ae`v‡bi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Av_v©i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K¨vwj‡K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ª‡·I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RbK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500" dirty="0" err="1" smtClean="0"/>
              <a:t>বিখ্যাত</a:t>
            </a:r>
            <a:r>
              <a:rPr lang="en-US" sz="3500" dirty="0" smtClean="0"/>
              <a:t> </a:t>
            </a:r>
            <a:r>
              <a:rPr lang="en-US" sz="3500" dirty="0" err="1" smtClean="0"/>
              <a:t>পদার্থবিজ্ঞানী</a:t>
            </a:r>
            <a:r>
              <a:rPr lang="en-US" sz="3500" dirty="0" smtClean="0"/>
              <a:t> </a:t>
            </a:r>
            <a:r>
              <a:rPr lang="en-US" sz="3500" dirty="0" err="1" smtClean="0"/>
              <a:t>হাইজেনবার্গ</a:t>
            </a:r>
            <a:r>
              <a:rPr lang="en-US" sz="3500" dirty="0" smtClean="0"/>
              <a:t> (Heisenberg)1925 </a:t>
            </a:r>
            <a:r>
              <a:rPr lang="en-US" sz="3500" dirty="0" err="1" smtClean="0"/>
              <a:t>খ্রিস্টাব্দে</a:t>
            </a:r>
            <a:r>
              <a:rPr lang="en-US" sz="3500" dirty="0" smtClean="0"/>
              <a:t> </a:t>
            </a:r>
            <a:r>
              <a:rPr lang="en-US" sz="3500" dirty="0" err="1" smtClean="0"/>
              <a:t>কোয়ান্টাম</a:t>
            </a:r>
            <a:r>
              <a:rPr lang="en-US" sz="3500" dirty="0" smtClean="0"/>
              <a:t> </a:t>
            </a:r>
            <a:r>
              <a:rPr lang="en-US" sz="3500" dirty="0" err="1" smtClean="0"/>
              <a:t>বলবিদ্যায়</a:t>
            </a:r>
            <a:r>
              <a:rPr lang="en-US" sz="3500" dirty="0" smtClean="0"/>
              <a:t> </a:t>
            </a:r>
            <a:r>
              <a:rPr lang="en-US" sz="3500" dirty="0" err="1" smtClean="0"/>
              <a:t>ম্যাট্রিক্সের</a:t>
            </a:r>
            <a:r>
              <a:rPr lang="en-US" sz="3500" dirty="0" smtClean="0"/>
              <a:t> </a:t>
            </a:r>
            <a:r>
              <a:rPr lang="en-US" sz="3500" dirty="0" err="1" smtClean="0"/>
              <a:t>প্রথম</a:t>
            </a:r>
            <a:r>
              <a:rPr lang="en-US" sz="3500" dirty="0" smtClean="0"/>
              <a:t> </a:t>
            </a:r>
            <a:r>
              <a:rPr lang="en-US" sz="3500" dirty="0" err="1" smtClean="0"/>
              <a:t>ব্যবহার</a:t>
            </a:r>
            <a:r>
              <a:rPr lang="en-US" sz="3500" dirty="0" smtClean="0"/>
              <a:t> </a:t>
            </a:r>
            <a:r>
              <a:rPr lang="en-US" sz="3500" dirty="0" err="1" smtClean="0"/>
              <a:t>শুরু</a:t>
            </a:r>
            <a:r>
              <a:rPr lang="en-US" sz="3500" dirty="0" smtClean="0"/>
              <a:t> </a:t>
            </a:r>
            <a:r>
              <a:rPr lang="en-US" sz="3500" dirty="0" err="1" smtClean="0"/>
              <a:t>করেন</a:t>
            </a:r>
            <a:r>
              <a:rPr lang="en-US" sz="3500" dirty="0" smtClean="0"/>
              <a:t> ।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গণিতে</a:t>
            </a:r>
            <a:r>
              <a:rPr lang="en-US" dirty="0" smtClean="0"/>
              <a:t> </a:t>
            </a:r>
            <a:r>
              <a:rPr lang="en-US" dirty="0" err="1" smtClean="0"/>
              <a:t>সমীকরণ</a:t>
            </a:r>
            <a:r>
              <a:rPr lang="en-US" dirty="0" smtClean="0"/>
              <a:t> </a:t>
            </a:r>
            <a:r>
              <a:rPr lang="en-US" dirty="0" err="1" smtClean="0"/>
              <a:t>জোটের</a:t>
            </a:r>
            <a:r>
              <a:rPr lang="en-US" dirty="0" smtClean="0"/>
              <a:t> </a:t>
            </a:r>
            <a:r>
              <a:rPr lang="en-US" dirty="0" err="1" smtClean="0"/>
              <a:t>সমাধান</a:t>
            </a:r>
            <a:r>
              <a:rPr lang="en-US" dirty="0" smtClean="0"/>
              <a:t>, </a:t>
            </a:r>
            <a:r>
              <a:rPr lang="en-US" dirty="0" err="1" smtClean="0"/>
              <a:t>পরিসংখ্যানের</a:t>
            </a:r>
            <a:r>
              <a:rPr lang="en-US" dirty="0" smtClean="0"/>
              <a:t> </a:t>
            </a:r>
            <a:r>
              <a:rPr lang="en-US" dirty="0" err="1" smtClean="0"/>
              <a:t>সম্ভাবনে</a:t>
            </a:r>
            <a:r>
              <a:rPr lang="en-US" dirty="0" smtClean="0"/>
              <a:t> </a:t>
            </a:r>
            <a:r>
              <a:rPr lang="en-US" dirty="0" err="1" smtClean="0"/>
              <a:t>তত্বে</a:t>
            </a:r>
            <a:r>
              <a:rPr lang="en-US" dirty="0" smtClean="0"/>
              <a:t>, </a:t>
            </a:r>
            <a:r>
              <a:rPr lang="en-US" dirty="0" err="1" smtClean="0"/>
              <a:t>উচ্চতর</a:t>
            </a:r>
            <a:r>
              <a:rPr lang="en-US" dirty="0" smtClean="0"/>
              <a:t> </a:t>
            </a:r>
            <a:r>
              <a:rPr lang="en-US" dirty="0" err="1" smtClean="0"/>
              <a:t>অর্থনীতিতে</a:t>
            </a:r>
            <a:r>
              <a:rPr lang="en-US" dirty="0" smtClean="0"/>
              <a:t>,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গনিতে</a:t>
            </a:r>
            <a:r>
              <a:rPr lang="en-US" dirty="0" smtClean="0"/>
              <a:t> </a:t>
            </a:r>
            <a:r>
              <a:rPr lang="en-US" dirty="0" err="1" smtClean="0"/>
              <a:t>আয়</a:t>
            </a:r>
            <a:r>
              <a:rPr lang="en-US" dirty="0" smtClean="0"/>
              <a:t> –</a:t>
            </a:r>
            <a:r>
              <a:rPr lang="en-US" dirty="0" err="1" smtClean="0"/>
              <a:t>ব্যায়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ইত্যাদিতে</a:t>
            </a:r>
            <a:r>
              <a:rPr lang="en-US" dirty="0" smtClean="0"/>
              <a:t>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বহুল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ম্যাট্রিক্স</a:t>
            </a:r>
            <a:r>
              <a:rPr lang="en-US" dirty="0" smtClean="0"/>
              <a:t> ও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u="sng" dirty="0" err="1" smtClean="0"/>
              <a:t>সংজ্ঞা</a:t>
            </a:r>
            <a:r>
              <a:rPr lang="en-US" u="sng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                 </a:t>
            </a:r>
            <a:r>
              <a:rPr lang="en-US" sz="2800" dirty="0" err="1" smtClean="0"/>
              <a:t>বিজ্ঞান</a:t>
            </a:r>
            <a:r>
              <a:rPr lang="en-US" sz="2800" dirty="0" smtClean="0"/>
              <a:t> ও </a:t>
            </a:r>
            <a:r>
              <a:rPr lang="en-US" sz="2800" dirty="0" err="1" smtClean="0"/>
              <a:t>গণিতের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তথ্য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আয়তকারে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সারি</a:t>
            </a:r>
            <a:r>
              <a:rPr lang="en-US" sz="2800" dirty="0" smtClean="0"/>
              <a:t> (</a:t>
            </a:r>
            <a:r>
              <a:rPr lang="en-US" sz="2800" dirty="0" err="1" smtClean="0"/>
              <a:t>আনুভূমিক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রেখা</a:t>
            </a:r>
            <a:r>
              <a:rPr lang="en-US" sz="2800" dirty="0" smtClean="0"/>
              <a:t>) </a:t>
            </a:r>
            <a:r>
              <a:rPr lang="en-US" sz="2800" dirty="0" err="1" smtClean="0"/>
              <a:t>ওকলাম</a:t>
            </a:r>
            <a:r>
              <a:rPr lang="en-US" sz="2800" dirty="0" smtClean="0"/>
              <a:t> (</a:t>
            </a:r>
            <a:r>
              <a:rPr lang="en-US" sz="2800" dirty="0" err="1" smtClean="0"/>
              <a:t>উলম্ব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রেখা</a:t>
            </a:r>
            <a:r>
              <a:rPr lang="en-US" sz="2800" dirty="0" smtClean="0"/>
              <a:t> ) </a:t>
            </a:r>
            <a:r>
              <a:rPr lang="en-US" sz="2800" dirty="0" err="1" smtClean="0"/>
              <a:t>বরাবর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সাজালে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আয়তকার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</a:t>
            </a:r>
            <a:r>
              <a:rPr lang="en-US" sz="2800" dirty="0" smtClean="0"/>
              <a:t> (Rectangular arrays  ) </a:t>
            </a:r>
            <a:r>
              <a:rPr lang="en-US" sz="2800" dirty="0" err="1" smtClean="0"/>
              <a:t>পাওয়া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ম্যাট্রিক্স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।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গঠনকারী</a:t>
            </a:r>
            <a:r>
              <a:rPr lang="en-US" dirty="0" smtClean="0"/>
              <a:t> </a:t>
            </a:r>
            <a:r>
              <a:rPr lang="en-US" dirty="0" err="1" smtClean="0"/>
              <a:t>সংখ্যাগুলিকে</a:t>
            </a:r>
            <a:r>
              <a:rPr lang="en-US" dirty="0" smtClean="0"/>
              <a:t>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ভুক্তি</a:t>
            </a:r>
            <a:r>
              <a:rPr lang="en-US" dirty="0" smtClean="0"/>
              <a:t>(Entry)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প্রকাশের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বন্ধনী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 smtClean="0"/>
              <a:t>বন্ধনী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যুগল</a:t>
            </a:r>
            <a:r>
              <a:rPr lang="en-US" dirty="0" smtClean="0"/>
              <a:t> </a:t>
            </a:r>
            <a:r>
              <a:rPr lang="en-US" dirty="0" err="1" smtClean="0"/>
              <a:t>উলম্ব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ম্যাট্রিক্স</a:t>
            </a:r>
            <a:r>
              <a:rPr lang="en-US" dirty="0" smtClean="0"/>
              <a:t> </a:t>
            </a:r>
            <a:r>
              <a:rPr lang="en-US" dirty="0" err="1" smtClean="0"/>
              <a:t>বুঝানোর</a:t>
            </a:r>
            <a:r>
              <a:rPr lang="en-US" dirty="0" smtClean="0"/>
              <a:t> </a:t>
            </a:r>
            <a:r>
              <a:rPr lang="en-US" dirty="0" err="1" smtClean="0"/>
              <a:t>জন্যে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A,B,C,……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ভুক্তি</a:t>
            </a:r>
            <a:r>
              <a:rPr lang="en-US" dirty="0" smtClean="0"/>
              <a:t> </a:t>
            </a:r>
            <a:r>
              <a:rPr lang="en-US" dirty="0" err="1" smtClean="0"/>
              <a:t>বুঝানোর</a:t>
            </a:r>
            <a:r>
              <a:rPr lang="en-US" dirty="0" smtClean="0"/>
              <a:t> </a:t>
            </a:r>
            <a:r>
              <a:rPr lang="en-US" dirty="0" err="1" smtClean="0"/>
              <a:t>জন্যে</a:t>
            </a:r>
            <a:r>
              <a:rPr lang="en-US" dirty="0" smtClean="0"/>
              <a:t> </a:t>
            </a:r>
            <a:r>
              <a:rPr lang="en-US" dirty="0" err="1" smtClean="0"/>
              <a:t>ছোট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,…..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u="sng" dirty="0" err="1" smtClean="0">
                <a:latin typeface="SutonnyMJ" pitchFamily="2" charset="0"/>
                <a:cs typeface="SutonnyMJ" pitchFamily="2" charset="0"/>
              </a:rPr>
              <a:t>wbY©vq‡Ki</a:t>
            </a:r>
            <a:r>
              <a:rPr lang="en-US" sz="3600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u="sng" dirty="0" err="1" smtClean="0">
                <a:latin typeface="SutonnyMJ" pitchFamily="2" charset="0"/>
                <a:cs typeface="SutonnyMJ" pitchFamily="2" charset="0"/>
              </a:rPr>
              <a:t>Abyivwk</a:t>
            </a:r>
            <a:r>
              <a:rPr lang="en-US" sz="3600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(minor)</a:t>
            </a:r>
            <a:r>
              <a:rPr lang="en-US" sz="3600" i="1" u="sng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i="1" u="sng" dirty="0" err="1" smtClean="0">
                <a:latin typeface="SutonnyMJ" pitchFamily="2" charset="0"/>
                <a:cs typeface="SutonnyMJ" pitchFamily="2" charset="0"/>
              </a:rPr>
              <a:t>mnMyYK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(cofactor):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wbY©vq‡Ki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Lvov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AvbyfzwgK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mij‡iLv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fzw³¸‡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wbY©vqK‡K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Abyivwk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Abyivwki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c~‡e© H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mn¸YK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fzw³ hw`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Kjv‡g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mnMyYK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r+c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 fzw³i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Abyivwk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508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Microsoft Equation 3.0</vt:lpstr>
      <vt:lpstr>স্বাগতম</vt:lpstr>
      <vt:lpstr>g¨vwUª· I wbY©vqK</vt:lpstr>
      <vt:lpstr>ভূমিকা </vt:lpstr>
      <vt:lpstr>g¨vwUª·</vt:lpstr>
      <vt:lpstr>ব্যবহার</vt:lpstr>
      <vt:lpstr>ম্যাট্রিক্স ও ম্যাট্রিক্স এর পরিচিতি</vt:lpstr>
      <vt:lpstr>ম্যাট্রিক্স এর পরিচিতি</vt:lpstr>
      <vt:lpstr>wbY©vq‡Ki Abyivwk (minor)I mnMyYK(cofactor):</vt:lpstr>
      <vt:lpstr>m„Rbkxj cÖkœ</vt:lpstr>
      <vt:lpstr>mgvavb(K):</vt:lpstr>
      <vt:lpstr>mgvavb(K):</vt:lpstr>
      <vt:lpstr>mgvavb(L): </vt:lpstr>
      <vt:lpstr>mgvavb(M):</vt:lpstr>
      <vt:lpstr>mgvavb(M): GLb,       Gi fzw³¸‡jvi mn¸YK wbY©q  </vt:lpstr>
      <vt:lpstr>mgvavb(M):</vt:lpstr>
      <vt:lpstr>mgvavb(M):</vt:lpstr>
      <vt:lpstr>Slide 17</vt:lpstr>
      <vt:lpstr>সারমর্ম</vt:lpstr>
      <vt:lpstr>বাড়ীর কাজ</vt:lpstr>
      <vt:lpstr>সমাপ্তি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Lotus</dc:creator>
  <cp:lastModifiedBy>HP PC</cp:lastModifiedBy>
  <cp:revision>77</cp:revision>
  <dcterms:created xsi:type="dcterms:W3CDTF">2015-04-30T17:55:15Z</dcterms:created>
  <dcterms:modified xsi:type="dcterms:W3CDTF">2016-07-26T06:46:08Z</dcterms:modified>
</cp:coreProperties>
</file>